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5" r:id="rId5"/>
    <p:sldId id="268" r:id="rId6"/>
    <p:sldId id="258" r:id="rId7"/>
    <p:sldId id="259" r:id="rId8"/>
    <p:sldId id="260" r:id="rId9"/>
    <p:sldId id="261" r:id="rId10"/>
    <p:sldId id="263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44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11/23/12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8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Woodland Park Zoo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Resources for Science in the classroom, at the zoo, and professional development.  </a:t>
            </a:r>
            <a:endParaRPr lang="en-US" dirty="0"/>
          </a:p>
        </p:txBody>
      </p:sp>
      <p:pic>
        <p:nvPicPr>
          <p:cNvPr id="5" name="Picture Placeholder 4" descr="Woodland-Park-Zoo-2.jpg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9" r="9259"/>
          <a:stretch>
            <a:fillRect/>
          </a:stretch>
        </p:blipFill>
        <p:spPr>
          <a:xfrm rot="504148">
            <a:off x="4061519" y="536918"/>
            <a:ext cx="4761106" cy="3085398"/>
          </a:xfrm>
          <a:ln w="57150" cmpd="sng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008193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WILDWISE Outdoors Extensions:</a:t>
            </a:r>
            <a:endParaRPr lang="en-US" dirty="0"/>
          </a:p>
        </p:txBody>
      </p:sp>
      <p:pic>
        <p:nvPicPr>
          <p:cNvPr id="5" name="Content Placeholder 4" descr="readysetdiscov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5" r="26595"/>
          <a:stretch>
            <a:fillRect/>
          </a:stretch>
        </p:blipFill>
        <p:spPr>
          <a:ln w="57150" cmpd="sng">
            <a:solidFill>
              <a:srgbClr val="F83500"/>
            </a:solidFill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Research-based Field Exploration</a:t>
            </a:r>
          </a:p>
          <a:p>
            <a:pPr algn="l"/>
            <a:endParaRPr lang="en-US" sz="2000" dirty="0" smtClean="0"/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Wetland Exploration</a:t>
            </a:r>
          </a:p>
          <a:p>
            <a:pPr algn="l"/>
            <a:endParaRPr lang="en-US" sz="2000" dirty="0" smtClean="0"/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Nature Journaling</a:t>
            </a:r>
          </a:p>
          <a:p>
            <a:pPr algn="l"/>
            <a:endParaRPr lang="en-US" sz="2000" dirty="0" smtClean="0"/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Native Legends and </a:t>
            </a:r>
            <a:r>
              <a:rPr lang="en-US" sz="2000" dirty="0" err="1" smtClean="0"/>
              <a:t>Ethnobotany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85404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465597"/>
            <a:ext cx="3250360" cy="1631950"/>
          </a:xfrm>
        </p:spPr>
        <p:txBody>
          <a:bodyPr/>
          <a:lstStyle/>
          <a:p>
            <a:r>
              <a:rPr lang="en-US" sz="3200" dirty="0" smtClean="0"/>
              <a:t>UPCLOSE Example: What Makes a Reptile?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 algn="l">
              <a:buFont typeface="Arial"/>
              <a:buChar char="•"/>
            </a:pPr>
            <a:endParaRPr lang="en-US" dirty="0" smtClean="0"/>
          </a:p>
          <a:p>
            <a:pPr marL="285750" indent="-285750" algn="l">
              <a:buFont typeface="Arial"/>
              <a:buChar char="•"/>
            </a:pPr>
            <a:endParaRPr lang="en-US" dirty="0"/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Snakes, lizards ,and turtles.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Aligned to Science Standards.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Classify reptiles by common characteristics.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Sort reptiles into three main groups.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Can touch the animals.</a:t>
            </a:r>
          </a:p>
          <a:p>
            <a:pPr marL="285750" indent="-285750" algn="l">
              <a:buFont typeface="Arial"/>
              <a:buChar char="•"/>
            </a:pPr>
            <a:endParaRPr lang="en-US" dirty="0" smtClean="0"/>
          </a:p>
          <a:p>
            <a:pPr marL="285750" indent="-285750" algn="l">
              <a:buFont typeface="Arial"/>
              <a:buChar char="•"/>
            </a:pPr>
            <a:endParaRPr lang="en-US" dirty="0" smtClean="0"/>
          </a:p>
          <a:p>
            <a:pPr marL="285750" indent="-285750" algn="l">
              <a:buFont typeface="Arial"/>
              <a:buChar char="•"/>
            </a:pPr>
            <a:endParaRPr lang="en-US" dirty="0"/>
          </a:p>
        </p:txBody>
      </p:sp>
      <p:pic>
        <p:nvPicPr>
          <p:cNvPr id="9" name="Picture Placeholder 8" descr="081030_zoo_turtle.jpg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4" b="3604"/>
          <a:stretch>
            <a:fillRect/>
          </a:stretch>
        </p:blipFill>
        <p:spPr>
          <a:ln w="57150" cmpd="sng">
            <a:solidFill>
              <a:srgbClr val="F83500"/>
            </a:solidFill>
          </a:ln>
        </p:spPr>
      </p:pic>
      <p:pic>
        <p:nvPicPr>
          <p:cNvPr id="11" name="Picture Placeholder 10" descr="Sarah Salyers.JP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" r="2204"/>
          <a:stretch>
            <a:fillRect/>
          </a:stretch>
        </p:blipFill>
        <p:spPr>
          <a:ln w="57150" cmpd="sng">
            <a:solidFill>
              <a:srgbClr val="F83500"/>
            </a:solidFill>
          </a:ln>
        </p:spPr>
      </p:pic>
    </p:spTree>
    <p:extLst>
      <p:ext uri="{BB962C8B-B14F-4D97-AF65-F5344CB8AC3E}">
        <p14:creationId xmlns:p14="http://schemas.microsoft.com/office/powerpoint/2010/main" val="231117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Teacher Resources</a:t>
            </a:r>
            <a:endParaRPr lang="en-US" dirty="0"/>
          </a:p>
        </p:txBody>
      </p:sp>
      <p:pic>
        <p:nvPicPr>
          <p:cNvPr id="5" name="Content Placeholder 4" descr="zoo edition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731" b="-4473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 algn="l">
              <a:buFont typeface="Arial"/>
              <a:buChar char="•"/>
            </a:pPr>
            <a:r>
              <a:rPr lang="en-US" dirty="0" smtClean="0"/>
              <a:t>Teacher packets are available for topics ranging from African Savannas to Washington Wildlife with fact sheets, activities, and worksheets.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The Zoo Edition is a twice yearly teacher newsletter that highlights the </a:t>
            </a:r>
            <a:r>
              <a:rPr lang="en-US" dirty="0" err="1" smtClean="0"/>
              <a:t>ozo’s</a:t>
            </a:r>
            <a:r>
              <a:rPr lang="en-US" dirty="0" smtClean="0"/>
              <a:t> programs and registration information.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The zoo also offers several professional development classes for credit on Saturdays. </a:t>
            </a:r>
          </a:p>
        </p:txBody>
      </p:sp>
    </p:spTree>
    <p:extLst>
      <p:ext uri="{BB962C8B-B14F-4D97-AF65-F5344CB8AC3E}">
        <p14:creationId xmlns:p14="http://schemas.microsoft.com/office/powerpoint/2010/main" val="257564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http://</a:t>
            </a:r>
            <a:r>
              <a:rPr lang="en-US" dirty="0" err="1"/>
              <a:t>queenbeecoupons.com</a:t>
            </a:r>
            <a:r>
              <a:rPr lang="en-US" dirty="0"/>
              <a:t>/</a:t>
            </a:r>
            <a:r>
              <a:rPr lang="en-US" dirty="0" err="1"/>
              <a:t>wp</a:t>
            </a:r>
            <a:r>
              <a:rPr lang="en-US" dirty="0"/>
              <a:t>-content/uploads/2010/09/Woodland-Park-Zoo-2.</a:t>
            </a:r>
            <a:r>
              <a:rPr lang="en-US" dirty="0" smtClean="0"/>
              <a:t>jpg</a:t>
            </a:r>
          </a:p>
          <a:p>
            <a:r>
              <a:rPr lang="en-US" dirty="0"/>
              <a:t>http://</a:t>
            </a:r>
            <a:r>
              <a:rPr lang="en-US" dirty="0" err="1"/>
              <a:t>www.zoo.org</a:t>
            </a:r>
            <a:r>
              <a:rPr lang="en-US" dirty="0"/>
              <a:t>/</a:t>
            </a:r>
            <a:r>
              <a:rPr lang="en-US" dirty="0" err="1"/>
              <a:t>view.image?Id</a:t>
            </a:r>
            <a:r>
              <a:rPr lang="en-US" dirty="0"/>
              <a:t>=</a:t>
            </a:r>
            <a:r>
              <a:rPr lang="en-US" dirty="0" smtClean="0"/>
              <a:t>4796</a:t>
            </a:r>
          </a:p>
          <a:p>
            <a:r>
              <a:rPr lang="en-US" dirty="0"/>
              <a:t>http://img192.imageshack.us/img192/9900/woodlandparkzoo045.</a:t>
            </a:r>
            <a:r>
              <a:rPr lang="en-US" dirty="0" smtClean="0"/>
              <a:t>jpg</a:t>
            </a:r>
          </a:p>
          <a:p>
            <a:r>
              <a:rPr lang="en-US" dirty="0"/>
              <a:t>http://</a:t>
            </a:r>
            <a:r>
              <a:rPr lang="en-US" dirty="0" err="1"/>
              <a:t>www.myballard.com</a:t>
            </a:r>
            <a:r>
              <a:rPr lang="en-US" dirty="0"/>
              <a:t>/images/</a:t>
            </a:r>
            <a:r>
              <a:rPr lang="en-US" dirty="0" err="1" smtClean="0"/>
              <a:t>ostrich_euthanized.jpg</a:t>
            </a:r>
            <a:endParaRPr lang="en-US" dirty="0" smtClean="0"/>
          </a:p>
          <a:p>
            <a:r>
              <a:rPr lang="en-US" dirty="0"/>
              <a:t>http://3.bp.blogspot.com/-1OB6gwEThAk/T6LMvME1e3I/AAAAAAAAC-Y/-</a:t>
            </a:r>
            <a:r>
              <a:rPr lang="en-US" dirty="0" err="1"/>
              <a:t>DYyOiXIASY</a:t>
            </a:r>
            <a:r>
              <a:rPr lang="en-US" dirty="0"/>
              <a:t>/s1600/IMG_0254.</a:t>
            </a:r>
            <a:r>
              <a:rPr lang="en-US" dirty="0" smtClean="0"/>
              <a:t>JPG</a:t>
            </a:r>
          </a:p>
          <a:p>
            <a:r>
              <a:rPr lang="en-US" dirty="0"/>
              <a:t>http://</a:t>
            </a:r>
            <a:r>
              <a:rPr lang="en-US" dirty="0" err="1"/>
              <a:t>www.clearingmagazine.org</a:t>
            </a:r>
            <a:r>
              <a:rPr lang="en-US" dirty="0"/>
              <a:t>/online/</a:t>
            </a:r>
            <a:r>
              <a:rPr lang="en-US" dirty="0" err="1"/>
              <a:t>wp</a:t>
            </a:r>
            <a:r>
              <a:rPr lang="en-US" dirty="0"/>
              <a:t>-content/uploads/2011/09/</a:t>
            </a:r>
            <a:r>
              <a:rPr lang="en-US" dirty="0" err="1" smtClean="0"/>
              <a:t>readysetdiscover.jpg</a:t>
            </a:r>
            <a:endParaRPr lang="en-US" dirty="0" smtClean="0"/>
          </a:p>
          <a:p>
            <a:r>
              <a:rPr lang="en-US" dirty="0"/>
              <a:t>http://3.bp.blogspot.com/_</a:t>
            </a:r>
            <a:r>
              <a:rPr lang="en-US" dirty="0" err="1"/>
              <a:t>tKqwEgJuamc</a:t>
            </a:r>
            <a:r>
              <a:rPr lang="en-US" dirty="0"/>
              <a:t>/TCoiWl7oEDI/</a:t>
            </a:r>
            <a:r>
              <a:rPr lang="en-US" dirty="0" err="1"/>
              <a:t>AAAAAAAAAxY</a:t>
            </a:r>
            <a:r>
              <a:rPr lang="en-US" dirty="0"/>
              <a:t>/0V94DYRnKcc/s1600/</a:t>
            </a:r>
            <a:r>
              <a:rPr lang="en-US" dirty="0" err="1"/>
              <a:t>Sarah+</a:t>
            </a:r>
            <a:r>
              <a:rPr lang="en-US" dirty="0" err="1" smtClean="0"/>
              <a:t>Salyers.JPG</a:t>
            </a:r>
            <a:endParaRPr lang="en-US" dirty="0" smtClean="0"/>
          </a:p>
          <a:p>
            <a:r>
              <a:rPr lang="en-US" dirty="0"/>
              <a:t>http://</a:t>
            </a:r>
            <a:r>
              <a:rPr lang="en-US" dirty="0" err="1"/>
              <a:t>media.komonews.com</a:t>
            </a:r>
            <a:r>
              <a:rPr lang="en-US" dirty="0"/>
              <a:t>/images/081030_zoo_turtle.jpg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7680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 Zoo?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Woodland Park Zoo has programs for supporting Washington’s Science Standards.</a:t>
            </a:r>
          </a:p>
          <a:p>
            <a:r>
              <a:rPr lang="en-US" dirty="0" smtClean="0"/>
              <a:t>Many programs provide valuable explorations to enrich Seattle’s Science Curriculum (NSRC/STC science kits).</a:t>
            </a:r>
          </a:p>
          <a:p>
            <a:r>
              <a:rPr lang="en-US" dirty="0" smtClean="0"/>
              <a:t>Animal encounters and supporting information can spark student interest in conservation.</a:t>
            </a:r>
          </a:p>
          <a:p>
            <a:r>
              <a:rPr lang="en-US" dirty="0" smtClean="0"/>
              <a:t>The zoo provides a safe, meaningful experience for inquiry-based learning to extend classroom experiences.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37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Lions, Tigers, and Free Admission, OH MY!!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School with 30% of students receiving free or reduced lunch receive free admission and subsidized transportation to the Woodland Park Zoo September-April!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722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Admission Rates and Times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 smtClean="0"/>
              <a:t>Rates:</a:t>
            </a:r>
          </a:p>
          <a:p>
            <a:r>
              <a:rPr lang="en-US" sz="1600" dirty="0" smtClean="0"/>
              <a:t>September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- February 29</a:t>
            </a:r>
            <a:r>
              <a:rPr lang="en-US" sz="1600" baseline="30000" dirty="0" smtClean="0"/>
              <a:t>th</a:t>
            </a:r>
            <a:r>
              <a:rPr lang="en-US" sz="1600" dirty="0"/>
              <a:t>	</a:t>
            </a:r>
            <a:r>
              <a:rPr lang="en-US" sz="1600" dirty="0" smtClean="0"/>
              <a:t>$6.50</a:t>
            </a:r>
          </a:p>
          <a:p>
            <a:r>
              <a:rPr lang="en-US" sz="1600" dirty="0" smtClean="0"/>
              <a:t>March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- April 30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		$7.50</a:t>
            </a:r>
          </a:p>
          <a:p>
            <a:r>
              <a:rPr lang="en-US" sz="1600" dirty="0" smtClean="0"/>
              <a:t>May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- August 31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		$9.00</a:t>
            </a:r>
            <a:endParaRPr lang="en-US" sz="1600" dirty="0"/>
          </a:p>
          <a:p>
            <a:pPr marL="0" indent="0">
              <a:buNone/>
            </a:pPr>
            <a:r>
              <a:rPr lang="en-US" sz="1600" b="1" dirty="0" smtClean="0"/>
              <a:t>Times:</a:t>
            </a:r>
          </a:p>
          <a:p>
            <a:r>
              <a:rPr lang="en-US" sz="1600" dirty="0" smtClean="0"/>
              <a:t>May-September			9:30 a.m.- 6:00 p.m.</a:t>
            </a:r>
          </a:p>
          <a:p>
            <a:r>
              <a:rPr lang="en-US" sz="1600" dirty="0" smtClean="0"/>
              <a:t>October- April			9:30 a.m.- 4:00 p.m.</a:t>
            </a:r>
            <a:endParaRPr lang="en-US" sz="1600" dirty="0"/>
          </a:p>
          <a:p>
            <a:pPr marL="0" indent="0">
              <a:buNone/>
            </a:pPr>
            <a:r>
              <a:rPr lang="en-US" sz="1600" b="1" dirty="0" smtClean="0"/>
              <a:t>Parking: </a:t>
            </a:r>
          </a:p>
          <a:p>
            <a:r>
              <a:rPr lang="en-US" sz="1600" dirty="0" smtClean="0"/>
              <a:t>Bus				$25.75</a:t>
            </a:r>
          </a:p>
          <a:p>
            <a:r>
              <a:rPr lang="en-US" sz="1600" dirty="0" smtClean="0"/>
              <a:t>Car				$5.25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38181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Zoo Rules</a:t>
            </a:r>
            <a:endParaRPr lang="en-US" b="1" dirty="0"/>
          </a:p>
        </p:txBody>
      </p:sp>
      <p:pic>
        <p:nvPicPr>
          <p:cNvPr id="5" name="Content Placeholder 4" descr="photo4796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9" b="2729"/>
          <a:stretch>
            <a:fillRect/>
          </a:stretch>
        </p:blipFill>
        <p:spPr>
          <a:ln w="57150" cmpd="sng">
            <a:solidFill>
              <a:schemeClr val="accent3"/>
            </a:solidFill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 algn="l">
              <a:buFont typeface="Arial"/>
              <a:buChar char="•"/>
            </a:pPr>
            <a:r>
              <a:rPr lang="en-US" dirty="0" smtClean="0"/>
              <a:t>One chaperone is needed for every 6 students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The zoo does not have any lockers for lunches, but you are welcome to bring your own food and picnic.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Stay on the paths.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Do not tap on the glass or agitate the animals.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Do not throw anything into the exhibits.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Keep your volume low.</a:t>
            </a:r>
          </a:p>
          <a:p>
            <a:pPr marL="285750" indent="-285750" algn="l">
              <a:buFont typeface="Arial"/>
              <a:buChar char="•"/>
            </a:pPr>
            <a:endParaRPr lang="en-US" dirty="0" smtClean="0"/>
          </a:p>
          <a:p>
            <a:pPr marL="285750" indent="-285750" algn="l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45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Opportunities at the Zoo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ZEST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Interactive explorations guided by Zoo Docents</a:t>
            </a:r>
          </a:p>
          <a:p>
            <a:r>
              <a:rPr lang="en-US" dirty="0" smtClean="0"/>
              <a:t>Available Free Tuesday-Thursday, October-November and February-April.</a:t>
            </a:r>
          </a:p>
          <a:p>
            <a:r>
              <a:rPr lang="en-US" dirty="0" smtClean="0"/>
              <a:t>Linked to WA State Science Standards.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Zoo-to-School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Programs guided by zoo staff to extend science curriculum.</a:t>
            </a:r>
          </a:p>
          <a:p>
            <a:r>
              <a:rPr lang="en-US" dirty="0" smtClean="0"/>
              <a:t>Specifically linked to NSRC/STC kits.</a:t>
            </a:r>
          </a:p>
          <a:p>
            <a:r>
              <a:rPr lang="en-US" dirty="0" smtClean="0"/>
              <a:t>Available Free Tuesday-Thursday, September-April, 10:15 a.m. and 11:30 a.m.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973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ZEST: Soaked or Parched? Adaptations in the African Savanna.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Students explore the role of water in the lives of African mammals found on the savanna including: hippos, zebras, and giraffes.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Students learn the differences between wet and dry seasons and how they impact plants, animals, and people.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Chaperones will assist with station observation activities.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See the Pre-information and Teacher Resource Packets for more information.</a:t>
            </a:r>
          </a:p>
          <a:p>
            <a:pPr marL="285750" indent="-285750" algn="l">
              <a:buFont typeface="Arial"/>
              <a:buChar char="•"/>
            </a:pPr>
            <a:endParaRPr lang="en-US" dirty="0" smtClean="0"/>
          </a:p>
          <a:p>
            <a:pPr marL="285750" indent="-285750" algn="l">
              <a:buFont typeface="Arial"/>
              <a:buChar char="•"/>
            </a:pPr>
            <a:endParaRPr lang="en-US" dirty="0"/>
          </a:p>
        </p:txBody>
      </p:sp>
      <p:pic>
        <p:nvPicPr>
          <p:cNvPr id="7" name="Picture Placeholder 6" descr="ostrich_euthanized.jpg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6" b="16326"/>
          <a:stretch>
            <a:fillRect/>
          </a:stretch>
        </p:blipFill>
        <p:spPr>
          <a:ln w="57150" cmpd="sng">
            <a:solidFill>
              <a:schemeClr val="accent3"/>
            </a:solidFill>
          </a:ln>
        </p:spPr>
      </p:pic>
      <p:pic>
        <p:nvPicPr>
          <p:cNvPr id="6" name="Picture Placeholder 5" descr="woodlandparkzoo045.jpg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2" b="3622"/>
          <a:stretch>
            <a:fillRect/>
          </a:stretch>
        </p:blipFill>
        <p:spPr>
          <a:ln w="57150" cmpd="sng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418375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School-to-Zoo: Farm and Fabric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 algn="l">
              <a:buFont typeface="Arial"/>
              <a:buChar char="•"/>
            </a:pPr>
            <a:r>
              <a:rPr lang="en-US" dirty="0" smtClean="0"/>
              <a:t>Uses observation skills learned in the Animals 2 by 2 curriculum and NSF fabric unit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Focuses on cows, chickens, and goats.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Students explore how fleece becomes fabric from sheep’s wool.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See pre-information packet for more information and additional resources.</a:t>
            </a:r>
          </a:p>
          <a:p>
            <a:pPr marL="285750" indent="-285750" algn="l">
              <a:buFont typeface="Arial"/>
              <a:buChar char="•"/>
            </a:pPr>
            <a:endParaRPr lang="en-US" dirty="0" smtClean="0"/>
          </a:p>
          <a:p>
            <a:pPr marL="285750" indent="-285750" algn="l">
              <a:buFont typeface="Arial"/>
              <a:buChar char="•"/>
            </a:pPr>
            <a:endParaRPr lang="en-US" dirty="0"/>
          </a:p>
        </p:txBody>
      </p:sp>
      <p:pic>
        <p:nvPicPr>
          <p:cNvPr id="7" name="Content Placeholder 6" descr="IMG_025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3" r="3003"/>
          <a:stretch>
            <a:fillRect/>
          </a:stretch>
        </p:blipFill>
        <p:spPr>
          <a:ln w="57150" cmpd="sng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142108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Programs At Your School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WILDWISE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Programs led by naturalist for 4</a:t>
            </a:r>
            <a:r>
              <a:rPr lang="en-US" baseline="30000" dirty="0" smtClean="0"/>
              <a:t>th</a:t>
            </a:r>
            <a:r>
              <a:rPr lang="en-US" dirty="0" smtClean="0"/>
              <a:t>-7</a:t>
            </a:r>
            <a:r>
              <a:rPr lang="en-US" baseline="30000" dirty="0" smtClean="0"/>
              <a:t>th</a:t>
            </a:r>
            <a:r>
              <a:rPr lang="en-US" dirty="0" smtClean="0"/>
              <a:t> graders.</a:t>
            </a:r>
          </a:p>
          <a:p>
            <a:r>
              <a:rPr lang="en-US" dirty="0" smtClean="0"/>
              <a:t>Aligned to WA Science Standards.</a:t>
            </a:r>
          </a:p>
          <a:p>
            <a:r>
              <a:rPr lang="en-US" dirty="0" smtClean="0"/>
              <a:t>Habitats and Wildlife of Washington.</a:t>
            </a:r>
          </a:p>
          <a:p>
            <a:r>
              <a:rPr lang="en-US" dirty="0" smtClean="0"/>
              <a:t>Indoor presentation followed by inquiry-based outdoor exploration for students to apply knowledge and skills.</a:t>
            </a:r>
          </a:p>
          <a:p>
            <a:r>
              <a:rPr lang="en-US" dirty="0" smtClean="0"/>
              <a:t>$160 for indoor; $110 outdoor.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UPCLOSE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Classroom encounters with zoo animals.</a:t>
            </a:r>
          </a:p>
          <a:p>
            <a:r>
              <a:rPr lang="en-US" dirty="0" smtClean="0"/>
              <a:t>Aligned to WA Science Standards</a:t>
            </a:r>
          </a:p>
          <a:p>
            <a:r>
              <a:rPr lang="en-US" dirty="0" smtClean="0"/>
              <a:t>Corresponding Discovery Kits are available for $27.00 for two weeks.</a:t>
            </a:r>
          </a:p>
          <a:p>
            <a:r>
              <a:rPr lang="en-US" dirty="0" smtClean="0"/>
              <a:t>Owls, raptors, arthropods, and reptiles.</a:t>
            </a:r>
          </a:p>
          <a:p>
            <a:r>
              <a:rPr lang="en-US" dirty="0" smtClean="0"/>
              <a:t>$160 for indoor; $110 for outdoor and free for high need schools.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035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6251</TotalTime>
  <Words>748</Words>
  <Application>Microsoft Macintosh PowerPoint</Application>
  <PresentationFormat>On-screen Show (4:3)</PresentationFormat>
  <Paragraphs>89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Habitat</vt:lpstr>
      <vt:lpstr>The Woodland Park Zoo</vt:lpstr>
      <vt:lpstr>Why the Zoo?</vt:lpstr>
      <vt:lpstr>Lions, Tigers, and Free Admission, OH MY!!</vt:lpstr>
      <vt:lpstr>School Admission Rates and Times</vt:lpstr>
      <vt:lpstr>Zoo Rules</vt:lpstr>
      <vt:lpstr> Opportunities at the Zoo</vt:lpstr>
      <vt:lpstr>ZEST: Soaked or Parched? Adaptations in the African Savanna.</vt:lpstr>
      <vt:lpstr>School-to-Zoo: Farm and Fabric</vt:lpstr>
      <vt:lpstr>Programs At Your School</vt:lpstr>
      <vt:lpstr>WILDWISE Outdoors Extensions:</vt:lpstr>
      <vt:lpstr>UPCLOSE Example: What Makes a Reptile?</vt:lpstr>
      <vt:lpstr>Other Teacher Resources</vt:lpstr>
      <vt:lpstr>Photo Credits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Woodland Park Zoo</dc:title>
  <dc:creator>Erika Dose</dc:creator>
  <cp:lastModifiedBy>Erika Dose</cp:lastModifiedBy>
  <cp:revision>24</cp:revision>
  <dcterms:created xsi:type="dcterms:W3CDTF">2012-11-23T22:41:05Z</dcterms:created>
  <dcterms:modified xsi:type="dcterms:W3CDTF">2012-11-28T06:52:54Z</dcterms:modified>
</cp:coreProperties>
</file>